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9" r:id="rId3"/>
    <p:sldId id="267" r:id="rId4"/>
    <p:sldId id="271" r:id="rId5"/>
    <p:sldId id="285" r:id="rId6"/>
    <p:sldId id="282" r:id="rId7"/>
    <p:sldId id="274" r:id="rId8"/>
    <p:sldId id="289" r:id="rId9"/>
    <p:sldId id="291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ner, Tim Marvin" initials="BTM" lastIdx="1" clrIdx="0">
    <p:extLst>
      <p:ext uri="{19B8F6BF-5375-455C-9EA6-DF929625EA0E}">
        <p15:presenceInfo xmlns:p15="http://schemas.microsoft.com/office/powerpoint/2012/main" userId="Benner, Tim Marv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A00"/>
    <a:srgbClr val="003399"/>
    <a:srgbClr val="FFFF00"/>
    <a:srgbClr val="FF99FF"/>
    <a:srgbClr val="00CC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1" autoAdjust="0"/>
    <p:restoredTop sz="73538" autoAdjust="0"/>
  </p:normalViewPr>
  <p:slideViewPr>
    <p:cSldViewPr snapToGrid="0">
      <p:cViewPr varScale="1">
        <p:scale>
          <a:sx n="83" d="100"/>
          <a:sy n="83" d="100"/>
        </p:scale>
        <p:origin x="1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BFC8C-0447-492B-B580-A970D5C3D6B0}" type="datetimeFigureOut">
              <a:rPr lang="de-DE" smtClean="0"/>
              <a:t>28.03.23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4C6E0-0F32-4D04-AAA2-18CC52DAD8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001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C4 I STAR</a:t>
            </a:r>
          </a:p>
          <a:p>
            <a:r>
              <a:rPr lang="de-DE" dirty="0"/>
              <a:t>Command, Control , Communication , Computer </a:t>
            </a:r>
          </a:p>
          <a:p>
            <a:endParaRPr lang="de-DE" dirty="0"/>
          </a:p>
          <a:p>
            <a:r>
              <a:rPr lang="en-AU" noProof="0" dirty="0"/>
              <a:t>Intelligence</a:t>
            </a:r>
          </a:p>
          <a:p>
            <a:r>
              <a:rPr lang="en-AU" noProof="0" dirty="0"/>
              <a:t>Surveillance</a:t>
            </a:r>
          </a:p>
          <a:p>
            <a:r>
              <a:rPr lang="en-AU" noProof="0" dirty="0"/>
              <a:t>Target Acquisition</a:t>
            </a:r>
          </a:p>
          <a:p>
            <a:r>
              <a:rPr lang="en-AU" noProof="0" dirty="0"/>
              <a:t>Reconnaissance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4C6E0-0F32-4D04-AAA2-18CC52DAD83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289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Aramid – Polyamide – Markenname der Firma Dupont: Kevlar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4C6E0-0F32-4D04-AAA2-18CC52DAD83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20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6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CFC0B-32AB-44F0-9585-5A8CC768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FD4CF4-1A3B-40DA-9309-4DC990C2F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65699C-B8EE-494F-AD42-297E0A5D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ED017-1D9A-4228-B06A-85434576047A}" type="datetimeFigureOut">
              <a:rPr lang="de-DE" smtClean="0"/>
              <a:t>28.03.23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EF720B-3E5D-4F25-A05B-B0D6E5B6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EE757F-0A00-438B-9570-F2591A32E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ED9A-4886-494D-9ECA-A6AA4C0E81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88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B4B10-1A3D-42F6-ADAE-FECC6DAF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C4CC5A-7AF6-4ADB-A61B-378B6FE0A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365823-7BC4-44EE-8354-AE6AAF79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ED017-1D9A-4228-B06A-85434576047A}" type="datetimeFigureOut">
              <a:rPr lang="de-DE" smtClean="0"/>
              <a:t>28.03.23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B34E90-10B1-42F0-A6FC-1E0032C26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578EB0-BAF8-4E7A-9680-6C6984B0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ED9A-4886-494D-9ECA-A6AA4C0E81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144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473583-8680-452A-BFF5-BE31E2696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0A4846-C068-49ED-BE7B-CEB44D193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ED74223-5FCA-476F-B02E-72840AF15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928E811-CC91-42FC-B8FE-7F0298BB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ED017-1D9A-4228-B06A-85434576047A}" type="datetimeFigureOut">
              <a:rPr lang="de-DE" smtClean="0"/>
              <a:t>28.03.23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B6D364-E376-4BAB-B18F-273167BD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F0796B0-F4BD-44A2-A8F3-0AAC99F75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ED9A-4886-494D-9ECA-A6AA4C0E81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313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C375F-4810-4644-9515-C18A20B8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8F4261-EC87-4F30-9AE6-3331BCC60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F343E0-EF24-4D53-9D26-35368C5E5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EB48D04-E40B-4DEE-B6E0-2CC728E53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6B6E588-DDA0-4842-B64C-C2489FDB7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34058B2-5348-4DCE-B8EF-46089357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ED017-1D9A-4228-B06A-85434576047A}" type="datetimeFigureOut">
              <a:rPr lang="de-DE" smtClean="0"/>
              <a:t>28.03.23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D5D0B13-3A43-4649-9C6B-86B189829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370174-79C5-4EE2-9CCE-B353C331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ED9A-4886-494D-9ECA-A6AA4C0E81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97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5C66C-CC59-4F2C-B323-F9861EB5E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805EC5E-3820-46D3-ABBC-AE3E8E7E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ED017-1D9A-4228-B06A-85434576047A}" type="datetimeFigureOut">
              <a:rPr lang="de-DE" smtClean="0"/>
              <a:t>28.03.23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A2E6ADE-B10F-4472-8F64-96152CEA8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3444F37-0E24-470E-98B1-DB664AC3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9ED9A-4886-494D-9ECA-A6AA4C0E81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01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86D76D2-AEC7-49D6-B548-89F3C886A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815235-1213-4F08-B057-FE98999B3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C23B5D-64C1-465D-AC50-53AA486A9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ED017-1D9A-4228-B06A-85434576047A}" type="datetimeFigureOut">
              <a:rPr lang="de-DE" smtClean="0"/>
              <a:t>28.03.23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35F3DB-0E54-4D70-8955-046D8BDB4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80E344-6BC7-429E-89F3-AE01DF646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9ED9A-4886-494D-9ECA-A6AA4C0E81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47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406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69B432E-7329-4110-BB2C-547181727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" y="-5578"/>
            <a:ext cx="83890" cy="684582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DCDCD0F-5B54-4989-8663-DF4686412E2C}"/>
              </a:ext>
            </a:extLst>
          </p:cNvPr>
          <p:cNvSpPr txBox="1"/>
          <p:nvPr/>
        </p:nvSpPr>
        <p:spPr>
          <a:xfrm rot="16200000">
            <a:off x="-3093004" y="3161301"/>
            <a:ext cx="6845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UNSERE GESCHICHTE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17EC188-D2DA-4F86-9096-E3C5E0008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/>
          <a:stretch/>
        </p:blipFill>
        <p:spPr>
          <a:xfrm>
            <a:off x="751243" y="-6089"/>
            <a:ext cx="11440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4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fik 57">
            <a:extLst>
              <a:ext uri="{FF2B5EF4-FFF2-40B4-BE49-F238E27FC236}">
                <a16:creationId xmlns:a16="http://schemas.microsoft.com/office/drawing/2014/main" id="{83E5C1DE-C28B-41C7-8F6F-4E1FEA1B1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117" y="513485"/>
            <a:ext cx="2987210" cy="40416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17318B6-4477-4EC6-906A-D87BE3E155E3}"/>
              </a:ext>
            </a:extLst>
          </p:cNvPr>
          <p:cNvSpPr txBox="1"/>
          <p:nvPr/>
        </p:nvSpPr>
        <p:spPr>
          <a:xfrm rot="16200000">
            <a:off x="-3087059" y="3167391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AUF EINEN BLICK</a:t>
            </a:r>
          </a:p>
        </p:txBody>
      </p:sp>
      <p:pic>
        <p:nvPicPr>
          <p:cNvPr id="40" name="Inhaltsplatzhalter 5">
            <a:extLst>
              <a:ext uri="{FF2B5EF4-FFF2-40B4-BE49-F238E27FC236}">
                <a16:creationId xmlns:a16="http://schemas.microsoft.com/office/drawing/2014/main" id="{655DBC1A-5EE6-4F47-B15C-3462F672D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589186" y="2910016"/>
            <a:ext cx="77807" cy="1899524"/>
          </a:xfr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3C478ADE-6A06-4A82-81C0-40F964E1A996}"/>
              </a:ext>
            </a:extLst>
          </p:cNvPr>
          <p:cNvSpPr txBox="1"/>
          <p:nvPr/>
        </p:nvSpPr>
        <p:spPr>
          <a:xfrm>
            <a:off x="8552752" y="3112988"/>
            <a:ext cx="2150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&gt;100 Mio. 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B63DCFF-3974-43D5-A019-376C320B9598}"/>
              </a:ext>
            </a:extLst>
          </p:cNvPr>
          <p:cNvSpPr txBox="1"/>
          <p:nvPr/>
        </p:nvSpPr>
        <p:spPr>
          <a:xfrm>
            <a:off x="8915606" y="3959400"/>
            <a:ext cx="1424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Jahresumsatz</a:t>
            </a:r>
          </a:p>
        </p:txBody>
      </p:sp>
      <p:pic>
        <p:nvPicPr>
          <p:cNvPr id="43" name="Inhaltsplatzhalter 5">
            <a:extLst>
              <a:ext uri="{FF2B5EF4-FFF2-40B4-BE49-F238E27FC236}">
                <a16:creationId xmlns:a16="http://schemas.microsoft.com/office/drawing/2014/main" id="{FA840427-5DAB-48E8-8CCA-F40897CCC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909914" y="4995458"/>
            <a:ext cx="77807" cy="1899524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B732D23B-A1EC-45CA-B667-1F535EE77B10}"/>
              </a:ext>
            </a:extLst>
          </p:cNvPr>
          <p:cNvSpPr txBox="1"/>
          <p:nvPr/>
        </p:nvSpPr>
        <p:spPr>
          <a:xfrm>
            <a:off x="8873480" y="5198430"/>
            <a:ext cx="2150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EF944425-351A-4945-A18A-569F1BD95BA8}"/>
              </a:ext>
            </a:extLst>
          </p:cNvPr>
          <p:cNvSpPr txBox="1"/>
          <p:nvPr/>
        </p:nvSpPr>
        <p:spPr>
          <a:xfrm>
            <a:off x="8873479" y="6044842"/>
            <a:ext cx="2150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Internationale Märkte</a:t>
            </a:r>
          </a:p>
        </p:txBody>
      </p:sp>
      <p:pic>
        <p:nvPicPr>
          <p:cNvPr id="46" name="Inhaltsplatzhalter 5">
            <a:extLst>
              <a:ext uri="{FF2B5EF4-FFF2-40B4-BE49-F238E27FC236}">
                <a16:creationId xmlns:a16="http://schemas.microsoft.com/office/drawing/2014/main" id="{28C39233-11F3-4744-B7E3-78B122716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043867" y="2752074"/>
            <a:ext cx="77807" cy="1899524"/>
          </a:xfrm>
          <a:prstGeom prst="rect">
            <a:avLst/>
          </a:prstGeom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40AD3CA1-3213-406F-A702-9F3E1C6275C8}"/>
              </a:ext>
            </a:extLst>
          </p:cNvPr>
          <p:cNvSpPr txBox="1"/>
          <p:nvPr/>
        </p:nvSpPr>
        <p:spPr>
          <a:xfrm>
            <a:off x="4007433" y="2955046"/>
            <a:ext cx="2150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2A7844E1-B8C4-4487-8361-2ECD9E146B70}"/>
              </a:ext>
            </a:extLst>
          </p:cNvPr>
          <p:cNvSpPr txBox="1"/>
          <p:nvPr/>
        </p:nvSpPr>
        <p:spPr>
          <a:xfrm>
            <a:off x="4370287" y="3801458"/>
            <a:ext cx="1424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MitarbeiterInnen</a:t>
            </a:r>
          </a:p>
        </p:txBody>
      </p:sp>
      <p:pic>
        <p:nvPicPr>
          <p:cNvPr id="49" name="Inhaltsplatzhalter 5">
            <a:extLst>
              <a:ext uri="{FF2B5EF4-FFF2-40B4-BE49-F238E27FC236}">
                <a16:creationId xmlns:a16="http://schemas.microsoft.com/office/drawing/2014/main" id="{BBBCB4F0-E77F-4E4B-8A78-18E64AD80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45775" y="1309887"/>
            <a:ext cx="99803" cy="2436513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6463471E-7AB8-47A3-A7CC-5B805C6D4BFF}"/>
              </a:ext>
            </a:extLst>
          </p:cNvPr>
          <p:cNvSpPr txBox="1"/>
          <p:nvPr/>
        </p:nvSpPr>
        <p:spPr>
          <a:xfrm>
            <a:off x="5443242" y="1692817"/>
            <a:ext cx="3306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6A6BEC53-FE0A-4A44-AAD2-4EA500844E1D}"/>
              </a:ext>
            </a:extLst>
          </p:cNvPr>
          <p:cNvSpPr txBox="1"/>
          <p:nvPr/>
        </p:nvSpPr>
        <p:spPr>
          <a:xfrm>
            <a:off x="5878317" y="2655255"/>
            <a:ext cx="2436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Standorte</a:t>
            </a:r>
          </a:p>
        </p:txBody>
      </p:sp>
      <p:pic>
        <p:nvPicPr>
          <p:cNvPr id="52" name="Inhaltsplatzhalter 5">
            <a:extLst>
              <a:ext uri="{FF2B5EF4-FFF2-40B4-BE49-F238E27FC236}">
                <a16:creationId xmlns:a16="http://schemas.microsoft.com/office/drawing/2014/main" id="{7F6E992C-D7A5-41FB-95B0-F07586087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308742" y="4131012"/>
            <a:ext cx="77807" cy="1899524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D1DCFE15-2A67-46B3-BBEA-55EFA80E66CA}"/>
              </a:ext>
            </a:extLst>
          </p:cNvPr>
          <p:cNvSpPr txBox="1"/>
          <p:nvPr/>
        </p:nvSpPr>
        <p:spPr>
          <a:xfrm>
            <a:off x="6272308" y="4288681"/>
            <a:ext cx="2150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3E8C8400-80D4-4284-A0E1-00B76FC50EDB}"/>
              </a:ext>
            </a:extLst>
          </p:cNvPr>
          <p:cNvSpPr txBox="1"/>
          <p:nvPr/>
        </p:nvSpPr>
        <p:spPr>
          <a:xfrm>
            <a:off x="6272309" y="5164981"/>
            <a:ext cx="2150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Geschäftsfelder</a:t>
            </a:r>
          </a:p>
        </p:txBody>
      </p:sp>
      <p:pic>
        <p:nvPicPr>
          <p:cNvPr id="55" name="Inhaltsplatzhalter 5">
            <a:extLst>
              <a:ext uri="{FF2B5EF4-FFF2-40B4-BE49-F238E27FC236}">
                <a16:creationId xmlns:a16="http://schemas.microsoft.com/office/drawing/2014/main" id="{DCF79C58-A4D3-4DF9-9247-5DFFF3210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891732" y="-599380"/>
            <a:ext cx="133590" cy="3261370"/>
          </a:xfrm>
          <a:prstGeom prst="rect">
            <a:avLst/>
          </a:prstGeom>
        </p:spPr>
      </p:pic>
      <p:sp>
        <p:nvSpPr>
          <p:cNvPr id="56" name="Textfeld 55">
            <a:extLst>
              <a:ext uri="{FF2B5EF4-FFF2-40B4-BE49-F238E27FC236}">
                <a16:creationId xmlns:a16="http://schemas.microsoft.com/office/drawing/2014/main" id="{4834FD65-43ED-4694-8718-E468863CC37A}"/>
              </a:ext>
            </a:extLst>
          </p:cNvPr>
          <p:cNvSpPr txBox="1"/>
          <p:nvPr/>
        </p:nvSpPr>
        <p:spPr>
          <a:xfrm>
            <a:off x="4202266" y="312406"/>
            <a:ext cx="345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Über 100 Jahre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C011CF61-FA2E-4B61-9360-DAC610F8B22D}"/>
              </a:ext>
            </a:extLst>
          </p:cNvPr>
          <p:cNvSpPr txBox="1"/>
          <p:nvPr/>
        </p:nvSpPr>
        <p:spPr>
          <a:xfrm>
            <a:off x="4903810" y="1140221"/>
            <a:ext cx="1787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Standort Würgendorf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31366C-CBA2-4E3D-B5F9-72F9CC77A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08" y="1688064"/>
            <a:ext cx="318316" cy="1599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51E020F-F26D-46AC-B4BB-B1C647D65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27" y="2423010"/>
            <a:ext cx="384125" cy="225597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119042A1-28AA-4128-9D50-B60E1EC2A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20" y="1001219"/>
            <a:ext cx="318316" cy="1599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4DF713F-F43C-435A-B952-943138447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24" y="175861"/>
            <a:ext cx="1526675" cy="2167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EDE42348-921C-49D8-8CC8-72E5FA112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4" y="4873609"/>
            <a:ext cx="2736785" cy="1538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5239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7318B6-4477-4EC6-906A-D87BE3E155E3}"/>
              </a:ext>
            </a:extLst>
          </p:cNvPr>
          <p:cNvSpPr txBox="1"/>
          <p:nvPr/>
        </p:nvSpPr>
        <p:spPr>
          <a:xfrm rot="16200000">
            <a:off x="-3087059" y="3167391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TECHNOLOGIEN &amp; PRODUKTE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9E08FBF-67D2-41D0-B63B-C5C425989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11" y="2364366"/>
            <a:ext cx="3142254" cy="209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DA5E78F-6141-4DD5-A445-51AB6B201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1" y="217056"/>
            <a:ext cx="3211831" cy="2262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left_graphic">
            <a:extLst>
              <a:ext uri="{FF2B5EF4-FFF2-40B4-BE49-F238E27FC236}">
                <a16:creationId xmlns:a16="http://schemas.microsoft.com/office/drawing/2014/main" id="{56C056A4-E43C-4C7C-9E57-A777A399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99" y="4007820"/>
            <a:ext cx="3306550" cy="2262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57B6A9-4CD8-4891-A09C-D4069C9AA1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04"/>
          <a:stretch/>
        </p:blipFill>
        <p:spPr>
          <a:xfrm>
            <a:off x="8116004" y="217056"/>
            <a:ext cx="3306550" cy="2262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FD4BE0-4840-4093-BD8E-15BB92BA2D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80" b="2880"/>
          <a:stretch/>
        </p:blipFill>
        <p:spPr>
          <a:xfrm>
            <a:off x="8116004" y="4069069"/>
            <a:ext cx="3208508" cy="2201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0D73CCE8-CE2E-486B-9788-11EA975DB8C1}"/>
              </a:ext>
            </a:extLst>
          </p:cNvPr>
          <p:cNvSpPr txBox="1"/>
          <p:nvPr/>
        </p:nvSpPr>
        <p:spPr>
          <a:xfrm>
            <a:off x="5155311" y="4461478"/>
            <a:ext cx="2297791" cy="523220"/>
          </a:xfrm>
          <a:prstGeom prst="rect">
            <a:avLst/>
          </a:prstGeom>
          <a:noFill/>
          <a:effectLst>
            <a:outerShdw blurRad="114300" dir="2940000" sx="186000" sy="186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28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Schulterwaffen</a:t>
            </a:r>
            <a:endParaRPr lang="de-DE" sz="40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EE23E49-724B-4F4D-93EA-F01A100C7627}"/>
              </a:ext>
            </a:extLst>
          </p:cNvPr>
          <p:cNvSpPr txBox="1"/>
          <p:nvPr/>
        </p:nvSpPr>
        <p:spPr>
          <a:xfrm>
            <a:off x="1566860" y="2428771"/>
            <a:ext cx="2297791" cy="523220"/>
          </a:xfrm>
          <a:prstGeom prst="rect">
            <a:avLst/>
          </a:prstGeom>
          <a:noFill/>
          <a:effectLst>
            <a:outerShdw blurRad="114300" dir="2940000" sx="186000" sy="186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28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Reaktivschutz</a:t>
            </a:r>
            <a:endParaRPr lang="de-DE" sz="40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36A02B2-67C8-4BD1-B8CE-2C04DA88E658}"/>
              </a:ext>
            </a:extLst>
          </p:cNvPr>
          <p:cNvSpPr txBox="1"/>
          <p:nvPr/>
        </p:nvSpPr>
        <p:spPr>
          <a:xfrm>
            <a:off x="9026721" y="2428771"/>
            <a:ext cx="2297791" cy="523220"/>
          </a:xfrm>
          <a:prstGeom prst="rect">
            <a:avLst/>
          </a:prstGeom>
          <a:noFill/>
          <a:effectLst>
            <a:outerShdw blurRad="114300" dir="2940000" sx="186000" sy="186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28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C4ISTAR</a:t>
            </a:r>
            <a:endParaRPr lang="de-DE" sz="40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4B539E3-B278-4522-AC98-8D51F5933881}"/>
              </a:ext>
            </a:extLst>
          </p:cNvPr>
          <p:cNvSpPr txBox="1"/>
          <p:nvPr/>
        </p:nvSpPr>
        <p:spPr>
          <a:xfrm>
            <a:off x="1566859" y="6255690"/>
            <a:ext cx="2297791" cy="523220"/>
          </a:xfrm>
          <a:prstGeom prst="rect">
            <a:avLst/>
          </a:prstGeom>
          <a:noFill/>
          <a:effectLst>
            <a:outerShdw blurRad="114300" dir="2940000" sx="186000" sy="186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28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Brandschutz</a:t>
            </a:r>
            <a:endParaRPr lang="de-DE" sz="40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18B3182-B77A-4D5E-BF53-93D9357A8BB3}"/>
              </a:ext>
            </a:extLst>
          </p:cNvPr>
          <p:cNvSpPr txBox="1"/>
          <p:nvPr/>
        </p:nvSpPr>
        <p:spPr>
          <a:xfrm>
            <a:off x="8481388" y="6255690"/>
            <a:ext cx="2698813" cy="523220"/>
          </a:xfrm>
          <a:prstGeom prst="rect">
            <a:avLst/>
          </a:prstGeom>
          <a:noFill/>
          <a:effectLst>
            <a:outerShdw blurRad="114300" dir="2940000" sx="186000" sy="186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28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Small Businesses</a:t>
            </a:r>
            <a:endParaRPr lang="de-DE" sz="40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7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7318B6-4477-4EC6-906A-D87BE3E155E3}"/>
              </a:ext>
            </a:extLst>
          </p:cNvPr>
          <p:cNvSpPr txBox="1"/>
          <p:nvPr/>
        </p:nvSpPr>
        <p:spPr>
          <a:xfrm rot="16200000">
            <a:off x="-3087059" y="3167391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EXPLOSIVE BASED PROTECTION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F28E69-2C98-44DD-BD66-256464727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27" r="1356" b="4330"/>
          <a:stretch/>
        </p:blipFill>
        <p:spPr>
          <a:xfrm>
            <a:off x="692887" y="0"/>
            <a:ext cx="11499113" cy="6858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44D368E-D8C0-4BA4-8C4A-F355678BB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7" y="12178"/>
            <a:ext cx="83890" cy="68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40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7318B6-4477-4EC6-906A-D87BE3E155E3}"/>
              </a:ext>
            </a:extLst>
          </p:cNvPr>
          <p:cNvSpPr txBox="1"/>
          <p:nvPr/>
        </p:nvSpPr>
        <p:spPr>
          <a:xfrm rot="16200000">
            <a:off x="-3087059" y="3167391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SCHULTERWAFFEN</a:t>
            </a:r>
          </a:p>
        </p:txBody>
      </p:sp>
      <p:pic>
        <p:nvPicPr>
          <p:cNvPr id="5122" name="Picture 2" descr="https://dn-defence.com/wp-content/uploads/2019/06/cropped-Slide3-1.jpg">
            <a:extLst>
              <a:ext uri="{FF2B5EF4-FFF2-40B4-BE49-F238E27FC236}">
                <a16:creationId xmlns:a16="http://schemas.microsoft.com/office/drawing/2014/main" id="{1F36867D-42FF-4998-AFEC-A17F970E3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12" y="372911"/>
            <a:ext cx="8703817" cy="5845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775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7318B6-4477-4EC6-906A-D87BE3E155E3}"/>
              </a:ext>
            </a:extLst>
          </p:cNvPr>
          <p:cNvSpPr txBox="1"/>
          <p:nvPr/>
        </p:nvSpPr>
        <p:spPr>
          <a:xfrm rot="16200000">
            <a:off x="-3087059" y="3167391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SCHULTERWAFFEN</a:t>
            </a:r>
          </a:p>
        </p:txBody>
      </p:sp>
      <p:pic>
        <p:nvPicPr>
          <p:cNvPr id="43" name="Grafik 42" descr="Ein Bild, das Text, computer, Bildschirm, dunkel enthält.&#10;&#10;Automatisch generierte Beschreibung">
            <a:extLst>
              <a:ext uri="{FF2B5EF4-FFF2-40B4-BE49-F238E27FC236}">
                <a16:creationId xmlns:a16="http://schemas.microsoft.com/office/drawing/2014/main" id="{D9B4F4E3-EF5C-405B-B8FF-0069772FA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08" y="1462078"/>
            <a:ext cx="3037316" cy="2229332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40A685DA-46C3-4166-8109-F51B70BACFA9}"/>
              </a:ext>
            </a:extLst>
          </p:cNvPr>
          <p:cNvSpPr txBox="1"/>
          <p:nvPr/>
        </p:nvSpPr>
        <p:spPr>
          <a:xfrm>
            <a:off x="1442263" y="2576744"/>
            <a:ext cx="2345876" cy="830997"/>
          </a:xfrm>
          <a:prstGeom prst="rect">
            <a:avLst/>
          </a:prstGeom>
          <a:noFill/>
          <a:effectLst>
            <a:outerShdw blurRad="114300" dir="2940000" sx="186000" sy="186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4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a-DK" sz="36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RGW60</a:t>
            </a:r>
            <a:endParaRPr lang="de-DE" sz="48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https://dn-defence.com/wp-content/uploads/2019/12/RGW60HEAT.png">
            <a:extLst>
              <a:ext uri="{FF2B5EF4-FFF2-40B4-BE49-F238E27FC236}">
                <a16:creationId xmlns:a16="http://schemas.microsoft.com/office/drawing/2014/main" id="{E82006A0-FD65-480D-BB43-84946AB74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63" y="1462078"/>
            <a:ext cx="2662861" cy="103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rafik 47" descr="Ein Bild, das Text, computer, Bildschirm, dunkel enthält.&#10;&#10;Automatisch generierte Beschreibung">
            <a:extLst>
              <a:ext uri="{FF2B5EF4-FFF2-40B4-BE49-F238E27FC236}">
                <a16:creationId xmlns:a16="http://schemas.microsoft.com/office/drawing/2014/main" id="{7E031831-5413-4638-84E7-33B6A6DD4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65" y="1462078"/>
            <a:ext cx="3037316" cy="2229332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4571F9F0-23BE-436B-8651-DC185A8FB9A4}"/>
              </a:ext>
            </a:extLst>
          </p:cNvPr>
          <p:cNvSpPr txBox="1"/>
          <p:nvPr/>
        </p:nvSpPr>
        <p:spPr>
          <a:xfrm>
            <a:off x="5335971" y="2576744"/>
            <a:ext cx="2345876" cy="830997"/>
          </a:xfrm>
          <a:prstGeom prst="rect">
            <a:avLst/>
          </a:prstGeom>
          <a:noFill/>
          <a:effectLst>
            <a:outerShdw blurRad="114300" dir="2940000" sx="186000" sy="186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4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a-DK" sz="36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RGW90</a:t>
            </a:r>
            <a:endParaRPr lang="de-DE" sz="48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1" name="Grafik 50" descr="Ein Bild, das Text, computer, Bildschirm, dunkel enthält.&#10;&#10;Automatisch generierte Beschreibung">
            <a:extLst>
              <a:ext uri="{FF2B5EF4-FFF2-40B4-BE49-F238E27FC236}">
                <a16:creationId xmlns:a16="http://schemas.microsoft.com/office/drawing/2014/main" id="{75C10DB6-551A-471D-B764-778B1C07D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452" y="1462282"/>
            <a:ext cx="3037316" cy="2229332"/>
          </a:xfrm>
          <a:prstGeom prst="rect">
            <a:avLst/>
          </a:prstGeom>
        </p:spPr>
      </p:pic>
      <p:sp>
        <p:nvSpPr>
          <p:cNvPr id="52" name="Textfeld 51">
            <a:extLst>
              <a:ext uri="{FF2B5EF4-FFF2-40B4-BE49-F238E27FC236}">
                <a16:creationId xmlns:a16="http://schemas.microsoft.com/office/drawing/2014/main" id="{D14C49D3-6959-4BFF-81D1-4E7F4448A3C1}"/>
              </a:ext>
            </a:extLst>
          </p:cNvPr>
          <p:cNvSpPr txBox="1"/>
          <p:nvPr/>
        </p:nvSpPr>
        <p:spPr>
          <a:xfrm>
            <a:off x="9288814" y="2576947"/>
            <a:ext cx="2345876" cy="830997"/>
          </a:xfrm>
          <a:prstGeom prst="rect">
            <a:avLst/>
          </a:prstGeom>
          <a:noFill/>
          <a:effectLst>
            <a:outerShdw blurRad="114300" dir="2940000" sx="186000" sy="186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4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da-DK" sz="36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RGW110</a:t>
            </a:r>
            <a:endParaRPr lang="de-DE" sz="48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21005CF5-E29E-486B-B806-A342A5094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562" r="92140">
                        <a14:foregroundMark x1="9432" y1="43000" x2="9432" y2="43000"/>
                        <a14:foregroundMark x1="5683" y1="43000" x2="5683" y2="43000"/>
                        <a14:foregroundMark x1="92140" y1="41000" x2="9214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44" y="1249113"/>
            <a:ext cx="3703816" cy="1343161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F7B5F975-72D6-428C-8E17-089D74D30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5" y="1396077"/>
            <a:ext cx="2707307" cy="11660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E05D6EE-1E15-4EAC-8839-29336ED90794}"/>
              </a:ext>
            </a:extLst>
          </p:cNvPr>
          <p:cNvSpPr/>
          <p:nvPr/>
        </p:nvSpPr>
        <p:spPr>
          <a:xfrm>
            <a:off x="1029672" y="3861312"/>
            <a:ext cx="2974157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US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Anti-Armor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US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Anti-</a:t>
            </a:r>
            <a:r>
              <a:rPr lang="en-US" sz="2000" dirty="0" err="1">
                <a:solidFill>
                  <a:srgbClr val="003366"/>
                </a:solidFill>
                <a:latin typeface="Arial Narrow" panose="020B0606020202030204" pitchFamily="34" charset="0"/>
              </a:rPr>
              <a:t>Struktur</a:t>
            </a:r>
            <a:endParaRPr lang="en-US" sz="2000" dirty="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DF8500D-BA2E-462F-9FC6-D7F2812B8585}"/>
              </a:ext>
            </a:extLst>
          </p:cNvPr>
          <p:cNvSpPr/>
          <p:nvPr/>
        </p:nvSpPr>
        <p:spPr>
          <a:xfrm>
            <a:off x="4888405" y="3897828"/>
            <a:ext cx="2974157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US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Anti-Armor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US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Anti-Tank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US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Anti-</a:t>
            </a:r>
            <a:r>
              <a:rPr lang="en-US" sz="2000" dirty="0" err="1">
                <a:solidFill>
                  <a:srgbClr val="003366"/>
                </a:solidFill>
                <a:latin typeface="Arial Narrow" panose="020B0606020202030204" pitchFamily="34" charset="0"/>
              </a:rPr>
              <a:t>Struktur</a:t>
            </a:r>
            <a:endParaRPr lang="en-US" sz="2000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US" sz="2000" dirty="0" err="1">
                <a:solidFill>
                  <a:srgbClr val="003366"/>
                </a:solidFill>
                <a:latin typeface="Arial Narrow" panose="020B0606020202030204" pitchFamily="34" charset="0"/>
              </a:rPr>
              <a:t>Spreng</a:t>
            </a:r>
            <a:r>
              <a:rPr lang="en-US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/</a:t>
            </a:r>
            <a:r>
              <a:rPr lang="en-US" sz="2000" dirty="0" err="1">
                <a:solidFill>
                  <a:srgbClr val="003366"/>
                </a:solidFill>
                <a:latin typeface="Arial Narrow" panose="020B0606020202030204" pitchFamily="34" charset="0"/>
              </a:rPr>
              <a:t>Mehrzweck</a:t>
            </a:r>
            <a:endParaRPr lang="en-US" sz="2000" dirty="0">
              <a:solidFill>
                <a:srgbClr val="003366"/>
              </a:solidFill>
              <a:latin typeface="Arial Narrow" panose="020B0606020202030204" pitchFamily="34" charset="0"/>
            </a:endParaRP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US" sz="2000" dirty="0" err="1">
                <a:solidFill>
                  <a:srgbClr val="003366"/>
                </a:solidFill>
                <a:latin typeface="Arial Narrow" panose="020B0606020202030204" pitchFamily="34" charset="0"/>
              </a:rPr>
              <a:t>Nebel</a:t>
            </a:r>
            <a:r>
              <a:rPr lang="en-US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, </a:t>
            </a:r>
            <a:r>
              <a:rPr lang="en-US" sz="2000" dirty="0" err="1">
                <a:solidFill>
                  <a:srgbClr val="003366"/>
                </a:solidFill>
                <a:latin typeface="Arial Narrow" panose="020B0606020202030204" pitchFamily="34" charset="0"/>
              </a:rPr>
              <a:t>Leucht</a:t>
            </a:r>
            <a:endParaRPr lang="en-US" sz="2000" dirty="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379BCB0-6F8A-4849-8C88-54D92C9BBE5F}"/>
              </a:ext>
            </a:extLst>
          </p:cNvPr>
          <p:cNvSpPr/>
          <p:nvPr/>
        </p:nvSpPr>
        <p:spPr>
          <a:xfrm>
            <a:off x="8853611" y="3904783"/>
            <a:ext cx="2974157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US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Anti-Armor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7"/>
              </a:buBlip>
            </a:pPr>
            <a:r>
              <a:rPr lang="en-US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Anti-Tank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EF9C2D0-817C-4293-A11E-452B922D5A39}"/>
              </a:ext>
            </a:extLst>
          </p:cNvPr>
          <p:cNvSpPr txBox="1"/>
          <p:nvPr/>
        </p:nvSpPr>
        <p:spPr>
          <a:xfrm>
            <a:off x="964716" y="372730"/>
            <a:ext cx="3028088" cy="646331"/>
          </a:xfrm>
          <a:prstGeom prst="rect">
            <a:avLst/>
          </a:prstGeom>
          <a:noFill/>
          <a:effectLst>
            <a:outerShdw blurRad="114300" dir="2940000" sx="186000" sy="186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da-DK" sz="36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RGW Serie</a:t>
            </a:r>
            <a:endParaRPr lang="de-DE" sz="48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62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A139B9B-99FC-4590-B768-AD5DB35A5E63}"/>
              </a:ext>
            </a:extLst>
          </p:cNvPr>
          <p:cNvSpPr txBox="1"/>
          <p:nvPr/>
        </p:nvSpPr>
        <p:spPr>
          <a:xfrm rot="16200000">
            <a:off x="-3087059" y="3167391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Interessen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A15EAD-6EE2-459F-8470-DB76F9FE7526}"/>
              </a:ext>
            </a:extLst>
          </p:cNvPr>
          <p:cNvSpPr txBox="1"/>
          <p:nvPr/>
        </p:nvSpPr>
        <p:spPr>
          <a:xfrm>
            <a:off x="1985810" y="344292"/>
            <a:ext cx="8220379" cy="584775"/>
          </a:xfrm>
          <a:prstGeom prst="rect">
            <a:avLst/>
          </a:prstGeom>
          <a:noFill/>
          <a:effectLst>
            <a:outerShdw blurRad="114300" dir="2940000" sx="186000" sy="186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a-DK" sz="3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Warum Composites United ?</a:t>
            </a:r>
            <a:endParaRPr lang="de-DE" sz="4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495A630-85A1-4FE3-A22F-126D7B76EA34}"/>
              </a:ext>
            </a:extLst>
          </p:cNvPr>
          <p:cNvSpPr/>
          <p:nvPr/>
        </p:nvSpPr>
        <p:spPr>
          <a:xfrm>
            <a:off x="1744579" y="1754699"/>
            <a:ext cx="9745579" cy="3649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e-DE" sz="2400" dirty="0">
                <a:solidFill>
                  <a:srgbClr val="003366"/>
                </a:solidFill>
                <a:latin typeface="Arial Narrow" panose="020B0606020202030204" pitchFamily="34" charset="0"/>
              </a:rPr>
              <a:t>Entwicklungskooperation im Bereich Leichtbauanwendung für Schutzsysteme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e-DE" sz="2400" dirty="0">
                <a:solidFill>
                  <a:srgbClr val="003366"/>
                </a:solidFill>
                <a:latin typeface="Arial Narrow" panose="020B0606020202030204" pitchFamily="34" charset="0"/>
              </a:rPr>
              <a:t>Entwicklungskooperation Faserkeramiken im Hinblick auf Schutzanwendungen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e-DE" sz="2400" dirty="0">
                <a:solidFill>
                  <a:srgbClr val="003366"/>
                </a:solidFill>
                <a:latin typeface="Arial Narrow" panose="020B0606020202030204" pitchFamily="34" charset="0"/>
              </a:rPr>
              <a:t>Entwicklungskooperation im Bereich mehrfachwendbare Leichtbaurohre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e-DE" sz="2400" dirty="0">
                <a:solidFill>
                  <a:srgbClr val="003366"/>
                </a:solidFill>
                <a:latin typeface="Arial Narrow" panose="020B0606020202030204" pitchFamily="34" charset="0"/>
              </a:rPr>
              <a:t>Entwicklungskooperation Simulation Impactverhalten von CFK, AFK etc. 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e-DE" sz="2400" dirty="0">
                <a:solidFill>
                  <a:srgbClr val="003366"/>
                </a:solidFill>
                <a:latin typeface="Arial Narrow" panose="020B0606020202030204" pitchFamily="34" charset="0"/>
              </a:rPr>
              <a:t>Korrosionsschutz CFK – Aluminium 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e-DE" sz="2400" dirty="0">
                <a:solidFill>
                  <a:srgbClr val="003366"/>
                </a:solidFill>
                <a:latin typeface="Arial Narrow" panose="020B0606020202030204" pitchFamily="34" charset="0"/>
              </a:rPr>
              <a:t>Fertigungstechnologien /- anlagen für Nasswickelverfahren, Prozessautomation 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e-DE" sz="2400" dirty="0">
                <a:solidFill>
                  <a:srgbClr val="003366"/>
                </a:solidFill>
                <a:latin typeface="Arial Narrow" panose="020B0606020202030204" pitchFamily="34" charset="0"/>
              </a:rPr>
              <a:t> Supply Chain </a:t>
            </a:r>
            <a:r>
              <a:rPr lang="de-DE" sz="2400" dirty="0" err="1">
                <a:solidFill>
                  <a:srgbClr val="003366"/>
                </a:solidFill>
                <a:latin typeface="Arial Narrow" panose="020B0606020202030204" pitchFamily="34" charset="0"/>
              </a:rPr>
              <a:t>Aramidfasern</a:t>
            </a:r>
            <a:r>
              <a:rPr lang="de-DE" sz="2400" dirty="0">
                <a:solidFill>
                  <a:srgbClr val="003366"/>
                </a:solidFill>
                <a:latin typeface="Arial Narrow" panose="020B0606020202030204" pitchFamily="34" charset="0"/>
              </a:rPr>
              <a:t> und Kohlefasern in Europa </a:t>
            </a:r>
          </a:p>
          <a:p>
            <a:pPr marL="442913" indent="-442913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e-DE" sz="2400" dirty="0">
                <a:solidFill>
                  <a:srgbClr val="003366"/>
                </a:solidFill>
                <a:latin typeface="Arial Narrow" panose="020B0606020202030204" pitchFamily="34" charset="0"/>
              </a:rPr>
              <a:t>Kreislaufwirtschaft CFK, AFK</a:t>
            </a:r>
          </a:p>
        </p:txBody>
      </p:sp>
    </p:spTree>
    <p:extLst>
      <p:ext uri="{BB962C8B-B14F-4D97-AF65-F5344CB8AC3E}">
        <p14:creationId xmlns:p14="http://schemas.microsoft.com/office/powerpoint/2010/main" val="463732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684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</Words>
  <Application>Microsoft Macintosh PowerPoint</Application>
  <PresentationFormat>Breitbild</PresentationFormat>
  <Paragraphs>56</Paragraphs>
  <Slides>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Hoffmann, Jana Loreen</dc:creator>
  <cp:lastModifiedBy>Heinz Kolz</cp:lastModifiedBy>
  <cp:revision>250</cp:revision>
  <dcterms:created xsi:type="dcterms:W3CDTF">2021-01-07T13:29:53Z</dcterms:created>
  <dcterms:modified xsi:type="dcterms:W3CDTF">2023-03-28T07:11:45Z</dcterms:modified>
</cp:coreProperties>
</file>